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70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9D4A05-4FB1-428C-B433-A8E2DC8B4DB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F6D3C95-F948-404C-ACCA-F82DB1F6DE6D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4A05-4FB1-428C-B433-A8E2DC8B4DB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3C95-F948-404C-ACCA-F82DB1F6DE6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4A05-4FB1-428C-B433-A8E2DC8B4DB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3C95-F948-404C-ACCA-F82DB1F6DE6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4A05-4FB1-428C-B433-A8E2DC8B4DB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3C95-F948-404C-ACCA-F82DB1F6DE6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4A05-4FB1-428C-B433-A8E2DC8B4DB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3C95-F948-404C-ACCA-F82DB1F6DE6D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4A05-4FB1-428C-B433-A8E2DC8B4DB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3C95-F948-404C-ACCA-F82DB1F6DE6D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4A05-4FB1-428C-B433-A8E2DC8B4DB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3C95-F948-404C-ACCA-F82DB1F6DE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4A05-4FB1-428C-B433-A8E2DC8B4DB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3C95-F948-404C-ACCA-F82DB1F6DE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4A05-4FB1-428C-B433-A8E2DC8B4DB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3C95-F948-404C-ACCA-F82DB1F6DE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4A05-4FB1-428C-B433-A8E2DC8B4DB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3C95-F948-404C-ACCA-F82DB1F6DE6D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D4A05-4FB1-428C-B433-A8E2DC8B4DB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3C95-F948-404C-ACCA-F82DB1F6DE6D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59D4A05-4FB1-428C-B433-A8E2DC8B4DB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5F6D3C95-F948-404C-ACCA-F82DB1F6DE6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484784"/>
            <a:ext cx="6777318" cy="1731982"/>
          </a:xfrm>
        </p:spPr>
        <p:txBody>
          <a:bodyPr/>
          <a:lstStyle/>
          <a:p>
            <a:r>
              <a:rPr lang="ru-RU" sz="4400" dirty="0" smtClean="0"/>
              <a:t>Подготовка </a:t>
            </a:r>
            <a:r>
              <a:rPr lang="ru-RU" sz="4400" dirty="0"/>
              <a:t>и повышение квалификации кадров в области стандартизации и аккредитации.</a:t>
            </a:r>
          </a:p>
        </p:txBody>
      </p:sp>
    </p:spTree>
    <p:extLst>
      <p:ext uri="{BB962C8B-B14F-4D97-AF65-F5344CB8AC3E}">
        <p14:creationId xmlns:p14="http://schemas.microsoft.com/office/powerpoint/2010/main" val="51306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углубления полученных ранее или приобретения новых профессиональных знаний и навыков, профессий и специальностей в связи с требованиями </a:t>
            </a:r>
            <a:r>
              <a:rPr lang="ru-RU" dirty="0" err="1"/>
              <a:t>научнотехнического</a:t>
            </a:r>
            <a:r>
              <a:rPr lang="ru-RU" dirty="0"/>
              <a:t> прогресса, экономического развития, структурными изменениями в производстве и социальной сфере, а также с целью удовлетворения индивидуальных потребностей граждан в повышении своей профессиональной подготовки.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515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углом 3"/>
          <p:cNvSpPr/>
          <p:nvPr/>
        </p:nvSpPr>
        <p:spPr>
          <a:xfrm>
            <a:off x="467544" y="332656"/>
            <a:ext cx="5616624" cy="1152128"/>
          </a:xfrm>
          <a:prstGeom prst="snip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удовлетворение потребности специалистов в получении знаний о новейших достижениях в соответствующих отраслях науки и техники, передовом отечественном и зарубежном опыте; </a:t>
            </a:r>
            <a:endParaRPr lang="ru-RU" dirty="0"/>
          </a:p>
        </p:txBody>
      </p:sp>
      <p:sp>
        <p:nvSpPr>
          <p:cNvPr id="5" name="Прямоугольник с одним вырезанным углом 4"/>
          <p:cNvSpPr/>
          <p:nvPr/>
        </p:nvSpPr>
        <p:spPr>
          <a:xfrm>
            <a:off x="467544" y="1637184"/>
            <a:ext cx="5616624" cy="927720"/>
          </a:xfrm>
          <a:prstGeom prst="snip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организация и проведение повышения и переподготовки кадров организаций и учреждений, объединений, государственных служащих;</a:t>
            </a:r>
            <a:endParaRPr lang="ru-RU" dirty="0"/>
          </a:p>
        </p:txBody>
      </p:sp>
      <p:sp>
        <p:nvSpPr>
          <p:cNvPr id="6" name="Прямоугольник с одним вырезанным углом 5"/>
          <p:cNvSpPr/>
          <p:nvPr/>
        </p:nvSpPr>
        <p:spPr>
          <a:xfrm>
            <a:off x="467544" y="2717304"/>
            <a:ext cx="5616624" cy="927720"/>
          </a:xfrm>
          <a:prstGeom prst="snip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организация и проведение научных исследований, научно-технических и опытно-экспериментальных работ; </a:t>
            </a:r>
            <a:endParaRPr lang="ru-RU" dirty="0"/>
          </a:p>
        </p:txBody>
      </p:sp>
      <p:sp>
        <p:nvSpPr>
          <p:cNvPr id="7" name="Прямоугольник с одним вырезанным углом 6"/>
          <p:cNvSpPr/>
          <p:nvPr/>
        </p:nvSpPr>
        <p:spPr>
          <a:xfrm>
            <a:off x="467544" y="3783424"/>
            <a:ext cx="5616624" cy="509672"/>
          </a:xfrm>
          <a:prstGeom prst="snip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оказание консультационных услуг;</a:t>
            </a:r>
            <a:endParaRPr lang="ru-RU" dirty="0"/>
          </a:p>
        </p:txBody>
      </p:sp>
      <p:sp>
        <p:nvSpPr>
          <p:cNvPr id="8" name="Прямоугольник с одним вырезанным углом 7"/>
          <p:cNvSpPr/>
          <p:nvPr/>
        </p:nvSpPr>
        <p:spPr>
          <a:xfrm>
            <a:off x="467544" y="4438632"/>
            <a:ext cx="5616624" cy="790567"/>
          </a:xfrm>
          <a:prstGeom prst="snip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научная экспертиза программ, проектов, рекомендаций, других документов и материалов по профилю работы;</a:t>
            </a:r>
            <a:endParaRPr lang="ru-RU" dirty="0"/>
          </a:p>
        </p:txBody>
      </p:sp>
      <p:sp>
        <p:nvSpPr>
          <p:cNvPr id="9" name="Прямоугольник с одним вырезанным углом 8"/>
          <p:cNvSpPr/>
          <p:nvPr/>
        </p:nvSpPr>
        <p:spPr>
          <a:xfrm>
            <a:off x="467544" y="5373216"/>
            <a:ext cx="5616624" cy="934583"/>
          </a:xfrm>
          <a:prstGeom prst="snip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организация и разработка учебно-методических материалов, направленных на повышение качества подготовки и переподготовки кадров. </a:t>
            </a:r>
            <a:endParaRPr lang="ru-RU" dirty="0"/>
          </a:p>
        </p:txBody>
      </p:sp>
      <p:sp>
        <p:nvSpPr>
          <p:cNvPr id="11" name="Куб 10"/>
          <p:cNvSpPr/>
          <p:nvPr/>
        </p:nvSpPr>
        <p:spPr>
          <a:xfrm>
            <a:off x="6516216" y="2564904"/>
            <a:ext cx="2520280" cy="1728192"/>
          </a:xfrm>
          <a:prstGeom prst="cub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12" name="Правая фигурная скобка 11"/>
          <p:cNvSpPr/>
          <p:nvPr/>
        </p:nvSpPr>
        <p:spPr>
          <a:xfrm>
            <a:off x="5868144" y="188640"/>
            <a:ext cx="648072" cy="640871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semia-bykdd.edumsko.ru/uploads/38100/38091/section/884265/man-with-check-sign-01.png?15409903296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889" y="3429000"/>
            <a:ext cx="3514893" cy="351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96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arhivurokov.ru/intolimp/html/2017/03/17/i_58cc2138412de/phpr6jWlZ_29.Kshbasshy-zhne-komanda_1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67" y="836712"/>
            <a:ext cx="2932889" cy="219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Образовательные учреждения</a:t>
            </a:r>
            <a:endParaRPr lang="ru-RU" dirty="0"/>
          </a:p>
        </p:txBody>
      </p:sp>
      <p:sp>
        <p:nvSpPr>
          <p:cNvPr id="4" name="Стрелка вверх 3"/>
          <p:cNvSpPr/>
          <p:nvPr/>
        </p:nvSpPr>
        <p:spPr>
          <a:xfrm>
            <a:off x="827584" y="2519553"/>
            <a:ext cx="1152128" cy="4104456"/>
          </a:xfrm>
          <a:prstGeom prst="up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академии</a:t>
            </a:r>
            <a:endParaRPr lang="ru-RU" dirty="0"/>
          </a:p>
        </p:txBody>
      </p:sp>
      <p:sp>
        <p:nvSpPr>
          <p:cNvPr id="5" name="Стрелка вверх 4"/>
          <p:cNvSpPr/>
          <p:nvPr/>
        </p:nvSpPr>
        <p:spPr>
          <a:xfrm>
            <a:off x="2411760" y="2525477"/>
            <a:ext cx="1152128" cy="4104456"/>
          </a:xfrm>
          <a:prstGeom prst="up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институты и факультеты повышения квалификации</a:t>
            </a:r>
            <a:endParaRPr lang="ru-RU" dirty="0"/>
          </a:p>
        </p:txBody>
      </p:sp>
      <p:sp>
        <p:nvSpPr>
          <p:cNvPr id="6" name="Стрелка вверх 5"/>
          <p:cNvSpPr/>
          <p:nvPr/>
        </p:nvSpPr>
        <p:spPr>
          <a:xfrm>
            <a:off x="3995936" y="2514649"/>
            <a:ext cx="1152128" cy="4104456"/>
          </a:xfrm>
          <a:prstGeom prst="up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институты усовершенствования</a:t>
            </a:r>
            <a:endParaRPr lang="ru-RU" dirty="0"/>
          </a:p>
        </p:txBody>
      </p:sp>
      <p:sp>
        <p:nvSpPr>
          <p:cNvPr id="7" name="Стрелка вверх 6"/>
          <p:cNvSpPr/>
          <p:nvPr/>
        </p:nvSpPr>
        <p:spPr>
          <a:xfrm>
            <a:off x="5508104" y="2492896"/>
            <a:ext cx="3096344" cy="4104456"/>
          </a:xfrm>
          <a:prstGeom prst="up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центры - республиканские, отраслевые, межотраслевые и региональные, а также организованные в (при) высших учебных заведениях</a:t>
            </a:r>
            <a:endParaRPr lang="ru-RU" dirty="0"/>
          </a:p>
        </p:txBody>
      </p:sp>
      <p:sp>
        <p:nvSpPr>
          <p:cNvPr id="8" name="AutoShape 2" descr="https://taigacompany.com/wp-content/uploads/2015/02/shutterstock_6230057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6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webquest-metal.chemmistery.ru/wp-content/uploads/2016/05/50394163_Subscription_XL-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278525"/>
            <a:ext cx="3336970" cy="294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</a:t>
            </a:r>
            <a:endParaRPr lang="ru-RU" dirty="0"/>
          </a:p>
        </p:txBody>
      </p:sp>
      <p:sp>
        <p:nvSpPr>
          <p:cNvPr id="2" name="Куб 1"/>
          <p:cNvSpPr/>
          <p:nvPr/>
        </p:nvSpPr>
        <p:spPr>
          <a:xfrm>
            <a:off x="899592" y="2708920"/>
            <a:ext cx="2880320" cy="1224136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повышение квалификации</a:t>
            </a:r>
            <a:endParaRPr lang="ru-RU" dirty="0"/>
          </a:p>
        </p:txBody>
      </p:sp>
      <p:sp>
        <p:nvSpPr>
          <p:cNvPr id="13" name="Куб 12"/>
          <p:cNvSpPr/>
          <p:nvPr/>
        </p:nvSpPr>
        <p:spPr>
          <a:xfrm>
            <a:off x="3203848" y="4221088"/>
            <a:ext cx="2880320" cy="1224136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стажировку </a:t>
            </a:r>
            <a:endParaRPr lang="ru-RU" dirty="0"/>
          </a:p>
        </p:txBody>
      </p:sp>
      <p:sp>
        <p:nvSpPr>
          <p:cNvPr id="14" name="Куб 13"/>
          <p:cNvSpPr/>
          <p:nvPr/>
        </p:nvSpPr>
        <p:spPr>
          <a:xfrm>
            <a:off x="5724128" y="2708920"/>
            <a:ext cx="2880320" cy="1224136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переподготовку</a:t>
            </a:r>
            <a:endParaRPr lang="ru-RU" dirty="0"/>
          </a:p>
        </p:txBody>
      </p:sp>
      <p:pic>
        <p:nvPicPr>
          <p:cNvPr id="1026" name="Picture 2" descr="http://zorkieglazki.grodno.unibel.by/sm.aspx?uid=107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784" y="4077072"/>
            <a:ext cx="1823449" cy="222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4" descr="https://fiverr-res.cloudinary.com/images/t_main1,q_auto,f_auto/gigs/60309744/original/d38c8c4fd7c50c3610ec2681111e59bcc7ee2b44/write-an-seo-optimized-article-of-500-word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https://fiverr-res.cloudinary.com/images/t_main1,q_auto,f_auto/gigs/60309744/original/d38c8c4fd7c50c3610ec2681111e59bcc7ee2b44/write-an-seo-optimized-article-of-500-words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62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71600" y="2420888"/>
            <a:ext cx="324036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краткосрочное 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06221" y="3489371"/>
            <a:ext cx="324036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среднесрочное 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57325" y="4581128"/>
            <a:ext cx="324036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длительное </a:t>
            </a:r>
            <a:endParaRPr lang="ru-RU" dirty="0"/>
          </a:p>
        </p:txBody>
      </p:sp>
      <p:sp>
        <p:nvSpPr>
          <p:cNvPr id="9" name="Выноска 1 (с границей) 8"/>
          <p:cNvSpPr/>
          <p:nvPr/>
        </p:nvSpPr>
        <p:spPr>
          <a:xfrm>
            <a:off x="4788024" y="2533003"/>
            <a:ext cx="1584176" cy="504056"/>
          </a:xfrm>
          <a:prstGeom prst="accentCallout1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 72 часов</a:t>
            </a:r>
            <a:endParaRPr lang="ru-RU" dirty="0"/>
          </a:p>
        </p:txBody>
      </p:sp>
      <p:sp>
        <p:nvSpPr>
          <p:cNvPr id="10" name="Выноска 1 (с границей) 9"/>
          <p:cNvSpPr/>
          <p:nvPr/>
        </p:nvSpPr>
        <p:spPr>
          <a:xfrm>
            <a:off x="5004048" y="3573016"/>
            <a:ext cx="2016224" cy="504056"/>
          </a:xfrm>
          <a:prstGeom prst="accentCallout1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 72 до 108 часов</a:t>
            </a:r>
            <a:endParaRPr lang="ru-RU" dirty="0"/>
          </a:p>
        </p:txBody>
      </p:sp>
      <p:sp>
        <p:nvSpPr>
          <p:cNvPr id="11" name="Выноска 1 (с границей) 10"/>
          <p:cNvSpPr/>
          <p:nvPr/>
        </p:nvSpPr>
        <p:spPr>
          <a:xfrm>
            <a:off x="4932040" y="4591551"/>
            <a:ext cx="1994666" cy="504056"/>
          </a:xfrm>
          <a:prstGeom prst="accentCallout1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свыше 108 часов</a:t>
            </a:r>
            <a:endParaRPr lang="ru-RU" dirty="0"/>
          </a:p>
        </p:txBody>
      </p:sp>
      <p:sp>
        <p:nvSpPr>
          <p:cNvPr id="12" name="Пятиугольник 11"/>
          <p:cNvSpPr/>
          <p:nvPr/>
        </p:nvSpPr>
        <p:spPr>
          <a:xfrm>
            <a:off x="8244408" y="696798"/>
            <a:ext cx="648072" cy="582854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по длительности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750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1988840"/>
            <a:ext cx="7745505" cy="3877815"/>
          </a:xfrm>
        </p:spPr>
        <p:txBody>
          <a:bodyPr>
            <a:normAutofit/>
          </a:bodyPr>
          <a:lstStyle/>
          <a:p>
            <a:r>
              <a:rPr lang="ru-RU" sz="1050" dirty="0"/>
              <a:t>Приказ Министра по инвестициям и развитию Республики Казахстан от 27 декабря 2018 года № 935. Зарегистрирован в Министерстве юстиции Республики Казахстан 28 декабря 2018 года № 18086.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/>
              <a:t>Об утверждении Правил проведения аттестации, переаттестации и отзыва сертификатов </a:t>
            </a:r>
            <a:r>
              <a:rPr lang="ru-RU" sz="2400" b="1" dirty="0" err="1"/>
              <a:t>поверителей</a:t>
            </a:r>
            <a:r>
              <a:rPr lang="ru-RU" sz="2400" b="1" dirty="0"/>
              <a:t> средств измерений, а также квалификационных требований к ним</a:t>
            </a:r>
            <a:br>
              <a:rPr lang="ru-RU" sz="2400" b="1" dirty="0"/>
            </a:br>
            <a:endParaRPr lang="ru-RU" sz="2400" dirty="0"/>
          </a:p>
        </p:txBody>
      </p:sp>
      <p:sp>
        <p:nvSpPr>
          <p:cNvPr id="4" name="Объект 1"/>
          <p:cNvSpPr txBox="1">
            <a:spLocks/>
          </p:cNvSpPr>
          <p:nvPr/>
        </p:nvSpPr>
        <p:spPr>
          <a:xfrm>
            <a:off x="839701" y="2636912"/>
            <a:ext cx="7745505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dirty="0"/>
              <a:t>Для переаттестации </a:t>
            </a:r>
            <a:r>
              <a:rPr lang="ru-RU" sz="1600" dirty="0" err="1"/>
              <a:t>поверителя</a:t>
            </a:r>
            <a:r>
              <a:rPr lang="ru-RU" sz="1600" dirty="0"/>
              <a:t> документы представляются в ГНМЦ не менее чем за один месяц до истечения срока действия ранее выданного сертификата</a:t>
            </a:r>
            <a:r>
              <a:rPr lang="ru-RU" sz="1600" dirty="0" smtClean="0"/>
              <a:t>.</a:t>
            </a:r>
          </a:p>
          <a:p>
            <a:r>
              <a:rPr lang="ru-RU" sz="1600" dirty="0"/>
              <a:t>1) заявление об аттестации (переаттестации) в качестве </a:t>
            </a:r>
            <a:r>
              <a:rPr lang="ru-RU" sz="1600" dirty="0" err="1"/>
              <a:t>поверителя</a:t>
            </a:r>
            <a:r>
              <a:rPr lang="ru-RU" sz="1600" dirty="0"/>
              <a:t>, с указанием вида измерений</a:t>
            </a:r>
            <a:r>
              <a:rPr lang="ru-RU" sz="1600" dirty="0" smtClean="0"/>
              <a:t>;</a:t>
            </a:r>
          </a:p>
          <a:p>
            <a:r>
              <a:rPr lang="ru-RU" sz="1600" dirty="0"/>
              <a:t>2) копия документа, удостоверяющего личность заявителя</a:t>
            </a:r>
            <a:r>
              <a:rPr lang="ru-RU" sz="1600" dirty="0" smtClean="0"/>
              <a:t>;</a:t>
            </a:r>
          </a:p>
          <a:p>
            <a:r>
              <a:rPr lang="ru-RU" sz="1600" dirty="0"/>
              <a:t>3) копия документа об образовании</a:t>
            </a:r>
            <a:r>
              <a:rPr lang="ru-RU" sz="1600" dirty="0" smtClean="0"/>
              <a:t>;</a:t>
            </a:r>
          </a:p>
          <a:p>
            <a:r>
              <a:rPr lang="ru-RU" sz="1600" b="1" dirty="0">
                <a:solidFill>
                  <a:srgbClr val="FF0000"/>
                </a:solidFill>
              </a:rPr>
              <a:t>4) копия документа, удостоверяющего прохождение квалификационного курса</a:t>
            </a:r>
            <a:r>
              <a:rPr lang="ru-RU" sz="1600" b="1" dirty="0" smtClean="0">
                <a:solidFill>
                  <a:srgbClr val="FF0000"/>
                </a:solidFill>
              </a:rPr>
              <a:t>;</a:t>
            </a:r>
          </a:p>
          <a:p>
            <a:r>
              <a:rPr lang="ru-RU" sz="1600" dirty="0"/>
              <a:t>5) копии документов, подтверждающих стаж работы в области обеспечения единства измерений</a:t>
            </a:r>
            <a:r>
              <a:rPr lang="ru-RU" sz="1600" dirty="0" smtClean="0"/>
              <a:t>;</a:t>
            </a:r>
          </a:p>
          <a:p>
            <a:r>
              <a:rPr lang="ru-RU" sz="1600" dirty="0"/>
              <a:t>6) </a:t>
            </a:r>
            <a:r>
              <a:rPr lang="ru-RU" sz="1600" b="1" dirty="0">
                <a:solidFill>
                  <a:srgbClr val="FF0000"/>
                </a:solidFill>
              </a:rPr>
              <a:t>справка, удостоверяющая прохождение стажировки по заявленному виду измерений по </a:t>
            </a:r>
            <a:r>
              <a:rPr lang="ru-RU" sz="1600" b="1" dirty="0" smtClean="0">
                <a:solidFill>
                  <a:srgbClr val="FF0000"/>
                </a:solidFill>
              </a:rPr>
              <a:t>форме</a:t>
            </a:r>
          </a:p>
          <a:p>
            <a:r>
              <a:rPr lang="ru-RU" sz="1600" dirty="0"/>
              <a:t>7) копии документов </a:t>
            </a:r>
            <a:r>
              <a:rPr lang="ru-RU" sz="1600" b="1" dirty="0">
                <a:solidFill>
                  <a:srgbClr val="FF0000"/>
                </a:solidFill>
              </a:rPr>
              <a:t>о дополнительном обучении</a:t>
            </a:r>
            <a:r>
              <a:rPr lang="ru-RU" sz="1600" dirty="0"/>
              <a:t>, участии в прочих работах по обеспечению единства измерений (при наличии</a:t>
            </a:r>
            <a:r>
              <a:rPr lang="ru-RU" sz="1600" dirty="0" smtClean="0"/>
              <a:t>).</a:t>
            </a:r>
          </a:p>
          <a:p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279035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clipartbest.com/cliparts/dc7/o5A/dc7o5AAG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482" y="692696"/>
            <a:ext cx="3209068" cy="320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Основания для отказа</a:t>
            </a:r>
            <a:endParaRPr lang="ru-RU" dirty="0"/>
          </a:p>
        </p:txBody>
      </p:sp>
      <p:sp>
        <p:nvSpPr>
          <p:cNvPr id="4" name="Выноска со стрелкой вверх 3"/>
          <p:cNvSpPr/>
          <p:nvPr/>
        </p:nvSpPr>
        <p:spPr>
          <a:xfrm>
            <a:off x="1187624" y="2996951"/>
            <a:ext cx="3168352" cy="2304255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несоответствие кандидата квалификационным требованиям, в соответствии с главой 4 настоящих Правил;</a:t>
            </a:r>
            <a:endParaRPr lang="ru-RU" dirty="0"/>
          </a:p>
        </p:txBody>
      </p:sp>
      <p:sp>
        <p:nvSpPr>
          <p:cNvPr id="5" name="Выноска со стрелкой вверх 4"/>
          <p:cNvSpPr/>
          <p:nvPr/>
        </p:nvSpPr>
        <p:spPr>
          <a:xfrm>
            <a:off x="4716016" y="2990104"/>
            <a:ext cx="3168352" cy="2311103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несоответствие представленного комплекта документов перечню, установленному пунктом 6 настоящих Правил.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74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20498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1) наличие высшего, высшего технического либо среднего технического образования;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) стаж работы в области обеспечения единства измерений</a:t>
            </a:r>
            <a:r>
              <a:rPr lang="ru-RU" dirty="0" smtClean="0"/>
              <a:t>:</a:t>
            </a:r>
          </a:p>
          <a:p>
            <a:pPr>
              <a:buFontTx/>
              <a:buChar char="-"/>
            </a:pPr>
            <a:r>
              <a:rPr lang="ru-RU" dirty="0" smtClean="0"/>
              <a:t>для </a:t>
            </a:r>
            <a:r>
              <a:rPr lang="ru-RU" dirty="0"/>
              <a:t>кандидата с высшим техническим образованием стаж работы в области обеспечения единства измерений не </a:t>
            </a:r>
            <a:r>
              <a:rPr lang="ru-RU" dirty="0" smtClean="0"/>
              <a:t>требуется;</a:t>
            </a:r>
          </a:p>
          <a:p>
            <a:pPr>
              <a:buFontTx/>
              <a:buChar char="-"/>
            </a:pPr>
            <a:r>
              <a:rPr lang="ru-RU" dirty="0" smtClean="0"/>
              <a:t>для </a:t>
            </a:r>
            <a:r>
              <a:rPr lang="ru-RU" dirty="0"/>
              <a:t>кандидата с высшим образованием или со средним техническим образованием не менее двух лет стажа работы в области обеспечения единства измерений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3) наличие удостоверения о повышении квалификации или переподготовке кадров;</a:t>
            </a:r>
          </a:p>
          <a:p>
            <a:pPr marL="0" indent="0">
              <a:buNone/>
            </a:pPr>
            <a:r>
              <a:rPr lang="ru-RU" dirty="0" smtClean="0"/>
              <a:t>4</a:t>
            </a:r>
            <a:r>
              <a:rPr lang="ru-RU" dirty="0"/>
              <a:t>) прохождение стажировки продолжительностью не менее 5 рабочих дней по заявленному виду измерений у </a:t>
            </a:r>
            <a:r>
              <a:rPr lang="ru-RU" dirty="0" err="1"/>
              <a:t>поверителя</a:t>
            </a:r>
            <a:r>
              <a:rPr lang="ru-RU" dirty="0"/>
              <a:t>, имеющего сертификат о присвоении квалификации </a:t>
            </a:r>
            <a:r>
              <a:rPr lang="ru-RU" dirty="0" err="1"/>
              <a:t>поверителя</a:t>
            </a:r>
            <a:r>
              <a:rPr lang="ru-RU" dirty="0"/>
              <a:t> по видам измерений, по которым проводится стажировка, с проведением поверок не менее пяти типов средств измерений по выбранному виду измерений, в случае если кандидат в </a:t>
            </a:r>
            <a:r>
              <a:rPr lang="ru-RU" dirty="0" err="1"/>
              <a:t>поверители</a:t>
            </a:r>
            <a:r>
              <a:rPr lang="ru-RU" dirty="0"/>
              <a:t> заявляет на несколько видов измерений - не менее трех типов средств измерений по каждому заявленному виду измерений.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Квалификационные требования к </a:t>
            </a:r>
            <a:r>
              <a:rPr lang="ru-RU" sz="3600" b="1" dirty="0" err="1"/>
              <a:t>поверителям</a:t>
            </a:r>
            <a:r>
              <a:rPr lang="ru-RU" sz="3600" b="1" dirty="0"/>
              <a:t> средств измерений</a:t>
            </a:r>
            <a:br>
              <a:rPr lang="ru-RU" sz="3600" b="1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9082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532581"/>
          </a:xfrm>
        </p:spPr>
        <p:txBody>
          <a:bodyPr>
            <a:normAutofit/>
          </a:bodyPr>
          <a:lstStyle/>
          <a:p>
            <a:pPr algn="ctr"/>
            <a:r>
              <a:rPr lang="ru-RU" sz="1200" dirty="0"/>
              <a:t>Приказ </a:t>
            </a:r>
            <a:r>
              <a:rPr lang="ru-RU" sz="1200" dirty="0" err="1"/>
              <a:t>и.о</a:t>
            </a:r>
            <a:r>
              <a:rPr lang="ru-RU" sz="1200" dirty="0"/>
              <a:t>. Министра по инвестициям и развитию Республики Казахстан от 6 февраля 2015 года № 116. Зарегистрирован в Министерстве юстиции Республики Казахстан 19 марта 2015 года № 10513.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/>
              <a:t>О некоторых вопросах аттестации экспертов-аудиторов в области технического регулирования</a:t>
            </a:r>
            <a:br>
              <a:rPr lang="ru-RU" sz="2800" b="1" dirty="0"/>
            </a:br>
            <a:endParaRPr lang="ru-RU" sz="2800" dirty="0"/>
          </a:p>
        </p:txBody>
      </p:sp>
      <p:sp>
        <p:nvSpPr>
          <p:cNvPr id="4" name="Объект 1"/>
          <p:cNvSpPr txBox="1">
            <a:spLocks/>
          </p:cNvSpPr>
          <p:nvPr/>
        </p:nvSpPr>
        <p:spPr>
          <a:xfrm>
            <a:off x="755576" y="2924944"/>
            <a:ext cx="7745505" cy="3168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 smtClean="0"/>
              <a:t>- Подготовка</a:t>
            </a:r>
            <a:r>
              <a:rPr lang="ru-RU" sz="1800" dirty="0"/>
              <a:t>, переподготовка, повышение квалификации экспертов-аудиторов по подтверждению соответствия, аккредитации, определению страны происхождения товара, статуса товара Таможенного союза или иностранного товара (далее – обучение) осуществляется путем подготовки, переподготовки и повышения квалификаций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r>
              <a:rPr lang="ru-RU" sz="1800" dirty="0" smtClean="0"/>
              <a:t>- Учебный </a:t>
            </a:r>
            <a:r>
              <a:rPr lang="ru-RU" sz="1800" dirty="0"/>
              <a:t>центр, осуществляющий подготовку, переподготовку и повышение квалификации экспертов-аудиторов и претендующих в эксперты-аудиторы по подтверждению соответствия, аккредитации, определению страны происхождения товара, статуса товара Таможенного союза или иностранного товара (далее – учебный центр) разрабатывает учебную программу, утверждает и согласовывает ее с уполномоченным органом.</a:t>
            </a:r>
          </a:p>
        </p:txBody>
      </p:sp>
    </p:spTree>
    <p:extLst>
      <p:ext uri="{BB962C8B-B14F-4D97-AF65-F5344CB8AC3E}">
        <p14:creationId xmlns:p14="http://schemas.microsoft.com/office/powerpoint/2010/main" val="215486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форма профессионального обучения</a:t>
            </a:r>
            <a:r>
              <a:rPr lang="ru-RU" dirty="0" smtClean="0"/>
              <a:t>;</a:t>
            </a:r>
          </a:p>
          <a:p>
            <a:r>
              <a:rPr lang="ru-RU" dirty="0"/>
              <a:t>наименование обучающего курса</a:t>
            </a:r>
            <a:r>
              <a:rPr lang="ru-RU" dirty="0" smtClean="0"/>
              <a:t>;</a:t>
            </a:r>
          </a:p>
          <a:p>
            <a:r>
              <a:rPr lang="ru-RU" dirty="0"/>
              <a:t>продолжительность</a:t>
            </a:r>
            <a:r>
              <a:rPr lang="ru-RU" dirty="0" smtClean="0"/>
              <a:t>;</a:t>
            </a:r>
          </a:p>
          <a:p>
            <a:r>
              <a:rPr lang="ru-RU" dirty="0"/>
              <a:t>цель проведения обучения</a:t>
            </a:r>
            <a:r>
              <a:rPr lang="ru-RU" dirty="0" smtClean="0"/>
              <a:t>;</a:t>
            </a:r>
          </a:p>
          <a:p>
            <a:r>
              <a:rPr lang="ru-RU" dirty="0"/>
              <a:t>учебный план, включающий наименование дисциплин, количество часов по каждой дисциплине (разделу), в том числе лекции, практические занятия (при необходимости</a:t>
            </a:r>
            <a:r>
              <a:rPr lang="ru-RU" dirty="0" smtClean="0"/>
              <a:t>);</a:t>
            </a:r>
          </a:p>
          <a:p>
            <a:r>
              <a:rPr lang="ru-RU" dirty="0"/>
              <a:t>содержание и объем знаний, умений, навыков и компетенций, подлежащих освоению.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/>
              <a:t>Учебная программа содержит следующую информацию</a:t>
            </a:r>
          </a:p>
        </p:txBody>
      </p:sp>
    </p:spTree>
    <p:extLst>
      <p:ext uri="{BB962C8B-B14F-4D97-AF65-F5344CB8AC3E}">
        <p14:creationId xmlns:p14="http://schemas.microsoft.com/office/powerpoint/2010/main" val="270708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Сроки проведения обучающих курсов</a:t>
            </a:r>
          </a:p>
        </p:txBody>
      </p:sp>
      <p:sp>
        <p:nvSpPr>
          <p:cNvPr id="4" name="Выноска со стрелкой вправо 3"/>
          <p:cNvSpPr/>
          <p:nvPr/>
        </p:nvSpPr>
        <p:spPr>
          <a:xfrm>
            <a:off x="971600" y="2708920"/>
            <a:ext cx="3600400" cy="1008112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 недель (80 академических часов) </a:t>
            </a:r>
            <a:endParaRPr lang="ru-RU" dirty="0"/>
          </a:p>
        </p:txBody>
      </p:sp>
      <p:sp>
        <p:nvSpPr>
          <p:cNvPr id="5" name="Выноска со стрелкой вправо 4"/>
          <p:cNvSpPr/>
          <p:nvPr/>
        </p:nvSpPr>
        <p:spPr>
          <a:xfrm>
            <a:off x="971600" y="4005064"/>
            <a:ext cx="3600400" cy="1008112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 неделя (40 академических часов)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76056" y="302831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 подготовке, переподготовке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84989" y="4324454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 повышению квалификации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757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3861048"/>
            <a:ext cx="7745505" cy="2265114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Комиссия по аттестации экспертов-аудиторов по подтверждению соответствия состоит не менее чем из пяти человек.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В </a:t>
            </a:r>
            <a:r>
              <a:rPr lang="ru-RU" dirty="0"/>
              <a:t>состав Комиссии по аттестации экспертов-аудиторов по подтверждению соответствия включаются представители уполномоченного органа, Национальной палаты предпринимателей Республики Казахстан, органа по аккредитации.</a:t>
            </a:r>
          </a:p>
        </p:txBody>
      </p:sp>
      <p:pic>
        <p:nvPicPr>
          <p:cNvPr id="5122" name="Picture 2" descr="http://cceffect.org/wp-content/uploads/2014/10/get-together_1920x1200_2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465" y="116632"/>
            <a:ext cx="5875853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02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4221088"/>
            <a:ext cx="7745505" cy="1036637"/>
          </a:xfrm>
        </p:spPr>
        <p:txBody>
          <a:bodyPr/>
          <a:lstStyle/>
          <a:p>
            <a:pPr algn="ctr"/>
            <a:r>
              <a:rPr lang="ru-RU" dirty="0" smtClean="0"/>
              <a:t>Государственный стандарт Республики Казахстан</a:t>
            </a:r>
          </a:p>
          <a:p>
            <a:pPr algn="ctr"/>
            <a:r>
              <a:rPr lang="ru-RU" dirty="0" smtClean="0"/>
              <a:t>СТ РК 1.45-2013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556792"/>
            <a:ext cx="7756263" cy="1054250"/>
          </a:xfrm>
        </p:spPr>
        <p:txBody>
          <a:bodyPr/>
          <a:lstStyle/>
          <a:p>
            <a:r>
              <a:rPr lang="ru-RU" sz="4000" dirty="0" smtClean="0"/>
              <a:t>Организации, осуществляющие подготовку, переподготовку, повышение квалификации специалистов в области технического регулирования.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14851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.pinimg.com/736x/3d/8a/02/3d8a021d2cccb40184d29a7a9a62f19f--question-mark-social-med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3024336" cy="442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635896" y="2248347"/>
            <a:ext cx="4808856" cy="3844949"/>
          </a:xfrm>
        </p:spPr>
        <p:txBody>
          <a:bodyPr>
            <a:normAutofit/>
          </a:bodyPr>
          <a:lstStyle/>
          <a:p>
            <a:r>
              <a:rPr lang="ru-RU" dirty="0" smtClean="0"/>
              <a:t>Проведение квалификационных курсов осуществляется организациями, внесенными уполномоченными органами в </a:t>
            </a:r>
            <a:r>
              <a:rPr lang="ru-RU" b="1" i="1" dirty="0" smtClean="0"/>
              <a:t>Реестр</a:t>
            </a:r>
            <a:r>
              <a:rPr lang="ru-RU" dirty="0" smtClean="0"/>
              <a:t> организации, осуществляющих подготовку и повышение квалификации специалистов в области технического регулирования.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309587"/>
            <a:ext cx="7756263" cy="1054250"/>
          </a:xfrm>
        </p:spPr>
        <p:txBody>
          <a:bodyPr/>
          <a:lstStyle/>
          <a:p>
            <a:r>
              <a:rPr lang="ru-RU" sz="2400" dirty="0" smtClean="0"/>
              <a:t>Любые ли организации могут проводить повышение квалификации в области технического регулирования?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1076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Требования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132856"/>
            <a:ext cx="252028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Утвержденные учебные программы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3293368"/>
            <a:ext cx="252028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Программы обучения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011" y="4453880"/>
            <a:ext cx="252028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Помещение для проведения занятий и оборудования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491880" y="2132856"/>
            <a:ext cx="252028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Квалифицированный персонал с опытом работы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491880" y="3293368"/>
            <a:ext cx="2520280" cy="3231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Преподавательский состав, аттестуемый УО с квалификацией эксперта-аудитора не менее 5 лет или специалистов с непрерывным опытом работы  в области ТР не менее 5 лет (30%)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228184" y="2132856"/>
            <a:ext cx="252028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Актуализированный фонд НД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238234" y="3296605"/>
            <a:ext cx="252028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Система менеджмента качества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988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подготовки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39552" y="2276872"/>
            <a:ext cx="3096344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Обучение на производстве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2483768" y="3717032"/>
            <a:ext cx="3096344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семинары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604698" y="5013176"/>
            <a:ext cx="3096344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Обязательное периодическое обучение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5076056" y="2250992"/>
            <a:ext cx="3096344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Дистанционное обучение (только при повышении квалификации)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5148064" y="4941168"/>
            <a:ext cx="3096344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стажировки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995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484784"/>
            <a:ext cx="6777318" cy="1731982"/>
          </a:xfrm>
        </p:spPr>
        <p:txBody>
          <a:bodyPr/>
          <a:lstStyle/>
          <a:p>
            <a:r>
              <a:rPr lang="ru-RU" sz="4400" dirty="0" smtClean="0"/>
              <a:t>Спасибо за внимание!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99021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97</TotalTime>
  <Words>916</Words>
  <Application>Microsoft Office PowerPoint</Application>
  <PresentationFormat>Экран (4:3)</PresentationFormat>
  <Paragraphs>85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Твердый переплет</vt:lpstr>
      <vt:lpstr>Подготовка и повышение квалификации кадров в области стандартизации и аккредитации.</vt:lpstr>
      <vt:lpstr>Цель</vt:lpstr>
      <vt:lpstr>Презентация PowerPoint</vt:lpstr>
      <vt:lpstr>Образовательные учреждения</vt:lpstr>
      <vt:lpstr>Виды</vt:lpstr>
      <vt:lpstr>Виды</vt:lpstr>
      <vt:lpstr>Об утверждении Правил проведения аттестации, переаттестации и отзыва сертификатов поверителей средств измерений, а также квалификационных требований к ним </vt:lpstr>
      <vt:lpstr>Основания для отказа</vt:lpstr>
      <vt:lpstr>Квалификационные требования к поверителям средств измерений </vt:lpstr>
      <vt:lpstr>О некоторых вопросах аттестации экспертов-аудиторов в области технического регулирования </vt:lpstr>
      <vt:lpstr>Учебная программа содержит следующую информацию</vt:lpstr>
      <vt:lpstr>Сроки проведения обучающих курсов</vt:lpstr>
      <vt:lpstr>Презентация PowerPoint</vt:lpstr>
      <vt:lpstr>Организации, осуществляющие подготовку, переподготовку, повышение квалификации специалистов в области технического регулирования.</vt:lpstr>
      <vt:lpstr>Любые ли организации могут проводить повышение квалификации в области технического регулирования?</vt:lpstr>
      <vt:lpstr>Требования</vt:lpstr>
      <vt:lpstr>Виды подготовки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Подготовка и повышение квалификации кадров в области стандартизации и аккредитации.</dc:title>
  <dc:creator>ktrm</dc:creator>
  <cp:lastModifiedBy>Анатолий Гольцев</cp:lastModifiedBy>
  <cp:revision>11</cp:revision>
  <dcterms:created xsi:type="dcterms:W3CDTF">2019-04-30T04:00:53Z</dcterms:created>
  <dcterms:modified xsi:type="dcterms:W3CDTF">2019-05-03T10:22:39Z</dcterms:modified>
</cp:coreProperties>
</file>